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 Carroll" initials="FC" lastIdx="4" clrIdx="0">
    <p:extLst>
      <p:ext uri="{19B8F6BF-5375-455C-9EA6-DF929625EA0E}">
        <p15:presenceInfo xmlns:p15="http://schemas.microsoft.com/office/powerpoint/2012/main" userId="Fran Carro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1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190E-2FE7-4F0A-A8A7-BEA7A1D2A3C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7830" y="1480064"/>
            <a:ext cx="2583308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/>
              <a:t>NMPA</a:t>
            </a:r>
            <a:r>
              <a:rPr lang="en-GB" sz="1000" dirty="0" smtClean="0"/>
              <a:t> data manager/statistician to request linked Maternity Services Dataset (MSDS) from NHS Digital (NHSD).</a:t>
            </a:r>
          </a:p>
          <a:p>
            <a:endParaRPr lang="en-GB" sz="1000" dirty="0" smtClean="0"/>
          </a:p>
          <a:p>
            <a:r>
              <a:rPr lang="en-GB" sz="1000" dirty="0" smtClean="0"/>
              <a:t>At the point of requesting this linked dataset, the NMPA will reinforce that no data from those who have opted-out should be included</a:t>
            </a:r>
            <a:endParaRPr lang="en-GB" sz="1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897153" y="3358307"/>
            <a:ext cx="3906837" cy="1490663"/>
            <a:chOff x="2673041" y="1454942"/>
            <a:chExt cx="3906837" cy="1490663"/>
          </a:xfrm>
        </p:grpSpPr>
        <p:sp>
          <p:nvSpPr>
            <p:cNvPr id="5" name="Rectangle 61"/>
            <p:cNvSpPr>
              <a:spLocks noChangeArrowheads="1"/>
            </p:cNvSpPr>
            <p:nvPr/>
          </p:nvSpPr>
          <p:spPr bwMode="auto">
            <a:xfrm>
              <a:off x="2673041" y="1454942"/>
              <a:ext cx="3906837" cy="1490663"/>
            </a:xfrm>
            <a:prstGeom prst="rect">
              <a:avLst/>
            </a:prstGeom>
            <a:solidFill>
              <a:srgbClr val="D7AEC2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6" name="Text Box 62"/>
            <p:cNvSpPr txBox="1">
              <a:spLocks noChangeArrowheads="1"/>
            </p:cNvSpPr>
            <p:nvPr/>
          </p:nvSpPr>
          <p:spPr bwMode="auto">
            <a:xfrm>
              <a:off x="2879725" y="1564693"/>
              <a:ext cx="21844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3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NHS Digital</a:t>
              </a:r>
              <a:endPara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 defTabSz="91443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" name="Text Box 63"/>
            <p:cNvSpPr txBox="1">
              <a:spLocks noChangeArrowheads="1"/>
            </p:cNvSpPr>
            <p:nvPr/>
          </p:nvSpPr>
          <p:spPr bwMode="auto">
            <a:xfrm>
              <a:off x="2867026" y="1850443"/>
              <a:ext cx="3538537" cy="820738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3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NHS Digital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link English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ONS register of live births 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and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 stillbirths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with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ONS mortality register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PDS birth notification 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dataset,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MSDS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GB" altLang="en-US" sz="1000" b="1" dirty="0">
                  <a:latin typeface="Calibri" panose="020F0502020204030204" pitchFamily="34" charset="0"/>
                </a:rPr>
                <a:t>MIS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GB" altLang="en-US" sz="1000" b="1" dirty="0" smtClean="0">
                  <a:latin typeface="Calibri" panose="020F0502020204030204" pitchFamily="34" charset="0"/>
                </a:rPr>
                <a:t>NNRD, </a:t>
              </a:r>
              <a:r>
                <a:rPr lang="en-GB" altLang="en-US" sz="1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HES</a:t>
              </a:r>
              <a:r>
                <a:rPr lang="en-GB" altLang="en-US" sz="1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and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English mental health datasets 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(controllers of linked data: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ONS</a:t>
              </a:r>
              <a:r>
                <a:rPr lang="en-GB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&amp; </a:t>
              </a:r>
              <a:r>
                <a:rPr lang="en-GB" altLang="en-US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NHS Digital</a:t>
              </a:r>
              <a:r>
                <a:rPr lang="en-GB" altLang="en-US" sz="1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), </a:t>
              </a:r>
              <a:endParaRPr lang="en-US" altLang="en-US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9740864" y="1066876"/>
            <a:ext cx="1685925" cy="488951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Main Annual Report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Anonymised and aggregated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Small numbers suppressed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9740865" y="1832052"/>
            <a:ext cx="1685924" cy="508001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Audit benchmarking website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Anonymised and aggregated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Small numbers suppressed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9740864" y="2594053"/>
            <a:ext cx="1685925" cy="64611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Topic-specific sprint audit reports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Anonymised and aggregated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Small numbers suppressed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9740864" y="3595764"/>
            <a:ext cx="1685925" cy="488951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CQC metrics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Anonymised and aggregated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Small numbers suppressed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9740864" y="4391101"/>
            <a:ext cx="1685925" cy="647624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Peer-reviewed articles, papers &amp; PhD/Masters theses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Anonymised and aggregated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Small numbers suppressed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9740864" y="5638877"/>
            <a:ext cx="1685925" cy="647624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Third party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to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NMPA data</a:t>
            </a:r>
          </a:p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Third parties apply to HQIP for access via DARG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750463" y="5426151"/>
            <a:ext cx="2860675" cy="704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DATA FLOW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00B0F0"/>
                </a:solidFill>
                <a:latin typeface="Calibri" panose="020F0502020204030204" pitchFamily="34" charset="0"/>
              </a:rPr>
              <a:t>Blue</a:t>
            </a: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= Identifiable data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00B050"/>
                </a:solidFill>
                <a:latin typeface="Calibri" panose="020F0502020204030204" pitchFamily="34" charset="0"/>
              </a:rPr>
              <a:t>Green</a:t>
            </a:r>
            <a:r>
              <a:rPr lang="en-GB" alt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en-GB" alt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data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C00000"/>
                </a:solidFill>
                <a:latin typeface="Calibri" panose="020F0502020204030204" pitchFamily="34" charset="0"/>
              </a:rPr>
              <a:t>Red</a:t>
            </a:r>
            <a:r>
              <a:rPr lang="en-GB" alt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= Anonymised and aggregated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7545369" y="952576"/>
            <a:ext cx="1885931" cy="1974850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7669177" y="1090572"/>
            <a:ext cx="1665323" cy="61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Team Secure N3 Server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Host: </a:t>
            </a:r>
            <a:r>
              <a:rPr lang="en-GB" alt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RedCentric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Accessible only </a:t>
            </a:r>
            <a:r>
              <a:rPr lang="en-GB" altLang="en-US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GB" alt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NMPA team, including Data Managers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7686659" y="1973339"/>
            <a:ext cx="1341417" cy="6762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7823164" y="4603827"/>
            <a:ext cx="133826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Pseudonymised data securely transferred via SFTP</a:t>
            </a:r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8" name="AutoShape 71"/>
          <p:cNvCxnSpPr>
            <a:cxnSpLocks noChangeShapeType="1"/>
          </p:cNvCxnSpPr>
          <p:nvPr/>
        </p:nvCxnSpPr>
        <p:spPr bwMode="auto">
          <a:xfrm>
            <a:off x="8357367" y="2665490"/>
            <a:ext cx="1395500" cy="339089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9" name="AutoShape 77"/>
          <p:cNvCxnSpPr>
            <a:cxnSpLocks noChangeShapeType="1"/>
            <a:endCxn id="11" idx="1"/>
          </p:cNvCxnSpPr>
          <p:nvPr/>
        </p:nvCxnSpPr>
        <p:spPr bwMode="auto">
          <a:xfrm flipV="1">
            <a:off x="9026490" y="1311352"/>
            <a:ext cx="714374" cy="10937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" name="AutoShape 78"/>
          <p:cNvCxnSpPr>
            <a:cxnSpLocks noChangeShapeType="1"/>
            <a:endCxn id="12" idx="1"/>
          </p:cNvCxnSpPr>
          <p:nvPr/>
        </p:nvCxnSpPr>
        <p:spPr bwMode="auto">
          <a:xfrm flipV="1">
            <a:off x="9037602" y="2086053"/>
            <a:ext cx="703263" cy="29844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" name="AutoShape 79"/>
          <p:cNvCxnSpPr>
            <a:cxnSpLocks noChangeShapeType="1"/>
            <a:endCxn id="13" idx="1"/>
          </p:cNvCxnSpPr>
          <p:nvPr/>
        </p:nvCxnSpPr>
        <p:spPr bwMode="auto">
          <a:xfrm>
            <a:off x="9036014" y="2394026"/>
            <a:ext cx="704850" cy="52308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2" name="AutoShape 80"/>
          <p:cNvCxnSpPr>
            <a:cxnSpLocks noChangeShapeType="1"/>
            <a:endCxn id="14" idx="1"/>
          </p:cNvCxnSpPr>
          <p:nvPr/>
        </p:nvCxnSpPr>
        <p:spPr bwMode="auto">
          <a:xfrm>
            <a:off x="9036015" y="2378151"/>
            <a:ext cx="704849" cy="1462089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3" name="AutoShape 81"/>
          <p:cNvCxnSpPr>
            <a:cxnSpLocks noChangeShapeType="1"/>
            <a:endCxn id="15" idx="1"/>
          </p:cNvCxnSpPr>
          <p:nvPr/>
        </p:nvCxnSpPr>
        <p:spPr bwMode="auto">
          <a:xfrm>
            <a:off x="9047127" y="2406727"/>
            <a:ext cx="693737" cy="2308186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7" name="AutoShape 70"/>
          <p:cNvCxnSpPr>
            <a:cxnSpLocks noChangeShapeType="1"/>
          </p:cNvCxnSpPr>
          <p:nvPr/>
        </p:nvCxnSpPr>
        <p:spPr bwMode="auto">
          <a:xfrm>
            <a:off x="7061183" y="1832052"/>
            <a:ext cx="484186" cy="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73"/>
          <p:cNvCxnSpPr>
            <a:cxnSpLocks noChangeShapeType="1"/>
          </p:cNvCxnSpPr>
          <p:nvPr/>
        </p:nvCxnSpPr>
        <p:spPr bwMode="auto">
          <a:xfrm flipV="1">
            <a:off x="6352206" y="1832053"/>
            <a:ext cx="708977" cy="1507962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68712" y="657922"/>
            <a:ext cx="698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Opt-out implementation data flow map (MSDS approach – England only)</a:t>
            </a:r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779295" y="2656235"/>
            <a:ext cx="831843" cy="70207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0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68" y="80210"/>
            <a:ext cx="641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National Maternity and Perinatal Audit (NMPA) Data Flow Diagram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46913" y="128337"/>
            <a:ext cx="230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2/12/2020   IGU - Version </a:t>
            </a:r>
            <a:r>
              <a:rPr lang="en-GB" sz="1400" dirty="0" smtClean="0"/>
              <a:t>6.1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84485" y="473243"/>
            <a:ext cx="302131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Datasets</a:t>
            </a:r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1525" y="473242"/>
            <a:ext cx="402334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 linkage</a:t>
            </a:r>
          </a:p>
          <a:p>
            <a:r>
              <a:rPr lang="en-GB" sz="800" dirty="0"/>
              <a:t>For linked data: Data controller: </a:t>
            </a:r>
            <a:r>
              <a:rPr lang="en-GB" sz="800"/>
              <a:t>HQIP/NHS E</a:t>
            </a:r>
            <a:endParaRPr lang="en-GB" sz="800" dirty="0"/>
          </a:p>
          <a:p>
            <a:r>
              <a:rPr lang="en-GB" sz="800" dirty="0"/>
              <a:t>                             Data processor: NMPA</a:t>
            </a:r>
          </a:p>
          <a:p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694866" y="473243"/>
            <a:ext cx="12156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NMPA</a:t>
            </a:r>
          </a:p>
          <a:p>
            <a:r>
              <a:rPr lang="en-GB" sz="800" dirty="0"/>
              <a:t>Data controller: HQIP/NHS E</a:t>
            </a:r>
          </a:p>
          <a:p>
            <a:r>
              <a:rPr lang="en-GB" sz="800" dirty="0"/>
              <a:t>Data processor: </a:t>
            </a:r>
            <a:r>
              <a:rPr lang="en-GB" sz="800" dirty="0" smtClean="0"/>
              <a:t>NMPA</a:t>
            </a:r>
          </a:p>
          <a:p>
            <a:endParaRPr lang="en-GB" sz="800" dirty="0"/>
          </a:p>
          <a:p>
            <a:r>
              <a:rPr lang="en-GB" sz="800" b="1" dirty="0" err="1" smtClean="0">
                <a:solidFill>
                  <a:srgbClr val="00B050"/>
                </a:solidFill>
              </a:rPr>
              <a:t>Pseudonymised</a:t>
            </a:r>
            <a:endParaRPr lang="en-GB" sz="800" b="1" dirty="0" smtClean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chemeClr val="accent5"/>
                </a:solidFill>
              </a:rPr>
              <a:t>identifiable data includes baby </a:t>
            </a:r>
            <a:r>
              <a:rPr lang="en-GB" sz="800" b="1" dirty="0" smtClean="0">
                <a:solidFill>
                  <a:schemeClr val="accent5"/>
                </a:solidFill>
              </a:rPr>
              <a:t>DOB </a:t>
            </a:r>
            <a:r>
              <a:rPr lang="en-GB" sz="800" b="1" dirty="0">
                <a:solidFill>
                  <a:schemeClr val="accent5"/>
                </a:solidFill>
              </a:rPr>
              <a:t>only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023" y="473243"/>
            <a:ext cx="209477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Outputs </a:t>
            </a:r>
          </a:p>
          <a:p>
            <a:r>
              <a:rPr lang="en-GB" sz="800" b="1" dirty="0">
                <a:solidFill>
                  <a:srgbClr val="C00000"/>
                </a:solidFill>
              </a:rPr>
              <a:t>Anonymised and aggregated</a:t>
            </a:r>
          </a:p>
          <a:p>
            <a:endParaRPr lang="en-GB" sz="800" b="1" dirty="0">
              <a:solidFill>
                <a:srgbClr val="C00000"/>
              </a:solidFill>
            </a:endParaRPr>
          </a:p>
          <a:p>
            <a:endParaRPr lang="en-GB" sz="8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4484" y="1088796"/>
            <a:ext cx="302131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68636" y="1088798"/>
            <a:ext cx="4026228" cy="55686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93657" y="1088795"/>
            <a:ext cx="121685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910509" y="1088793"/>
            <a:ext cx="2098286" cy="556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16"/>
          <p:cNvSpPr txBox="1"/>
          <p:nvPr/>
        </p:nvSpPr>
        <p:spPr>
          <a:xfrm>
            <a:off x="344010" y="1140500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Birth Register, Death Register, Birth Notification data </a:t>
            </a:r>
            <a:r>
              <a:rPr lang="en-GB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  </a:t>
            </a:r>
            <a:r>
              <a:rPr lang="en-GB" sz="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NHS Digital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7"/>
          <p:cNvSpPr txBox="1"/>
          <p:nvPr/>
        </p:nvSpPr>
        <p:spPr>
          <a:xfrm>
            <a:off x="346333" y="1580383"/>
            <a:ext cx="2672585" cy="2244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 Data  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NHS Digital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9"/>
          <p:cNvSpPr txBox="1"/>
          <p:nvPr/>
        </p:nvSpPr>
        <p:spPr>
          <a:xfrm>
            <a:off x="344912" y="2324562"/>
            <a:ext cx="2672584" cy="44966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mental health datasets (</a:t>
            </a:r>
            <a:r>
              <a:rPr lang="en-GB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MHSDS,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MHMDS) 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NHS Digital 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Text Box 5"/>
          <p:cNvSpPr txBox="1"/>
          <p:nvPr/>
        </p:nvSpPr>
        <p:spPr>
          <a:xfrm>
            <a:off x="4872577" y="1098787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dataset 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sp>
        <p:nvSpPr>
          <p:cNvPr id="72" name="Text Box 4"/>
          <p:cNvSpPr txBox="1"/>
          <p:nvPr/>
        </p:nvSpPr>
        <p:spPr>
          <a:xfrm>
            <a:off x="4854949" y="2473213"/>
            <a:ext cx="3611380" cy="4228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dataset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data sets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(mothers only)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468706" y="1262560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89" name="Freeform 88"/>
          <p:cNvSpPr/>
          <p:nvPr/>
        </p:nvSpPr>
        <p:spPr>
          <a:xfrm rot="5400000">
            <a:off x="6935127" y="2688143"/>
            <a:ext cx="3080771" cy="22960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2" name="Text Box 5"/>
          <p:cNvSpPr txBox="1"/>
          <p:nvPr/>
        </p:nvSpPr>
        <p:spPr>
          <a:xfrm>
            <a:off x="4873211" y="1536199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dataset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5"/>
          <p:cNvSpPr txBox="1"/>
          <p:nvPr/>
        </p:nvSpPr>
        <p:spPr>
          <a:xfrm>
            <a:off x="4857210" y="1979684"/>
            <a:ext cx="3611380" cy="3946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dataset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MSDS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/>
        </p:nvSpPr>
        <p:spPr>
          <a:xfrm>
            <a:off x="8830668" y="1571677"/>
            <a:ext cx="929741" cy="111295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NMPA project team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pseudonymised data for analysis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12"/>
          <p:cNvSpPr txBox="1"/>
          <p:nvPr/>
        </p:nvSpPr>
        <p:spPr>
          <a:xfrm>
            <a:off x="10208574" y="1777427"/>
            <a:ext cx="1645593" cy="5003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benchmarking website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08" name="Text Box 13"/>
          <p:cNvSpPr txBox="1"/>
          <p:nvPr/>
        </p:nvSpPr>
        <p:spPr>
          <a:xfrm>
            <a:off x="10208574" y="3686232"/>
            <a:ext cx="1654243" cy="673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Peer-reviewed articles, papers &amp; PhD/Masters theses</a:t>
            </a:r>
            <a:endParaRPr lang="en-GB" sz="1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10062778" y="338623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>
            <a:off x="10056487" y="2811554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3" name="Text Box 56"/>
          <p:cNvSpPr txBox="1"/>
          <p:nvPr/>
        </p:nvSpPr>
        <p:spPr>
          <a:xfrm>
            <a:off x="10213711" y="3103776"/>
            <a:ext cx="1642005" cy="50280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metrics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16" name="Text Box 12"/>
          <p:cNvSpPr txBox="1"/>
          <p:nvPr/>
        </p:nvSpPr>
        <p:spPr>
          <a:xfrm>
            <a:off x="10208574" y="2353959"/>
            <a:ext cx="1645593" cy="6648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Topic-specific sprint audit reports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  <a:endParaRPr lang="en-GB" sz="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064822" y="414027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8" name="Text Box 12"/>
          <p:cNvSpPr txBox="1"/>
          <p:nvPr/>
        </p:nvSpPr>
        <p:spPr>
          <a:xfrm>
            <a:off x="10208572" y="1187978"/>
            <a:ext cx="1647270" cy="5086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Annual Report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0064822" y="1487585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20" name="Straight Connector 119"/>
          <p:cNvCxnSpPr/>
          <p:nvPr/>
        </p:nvCxnSpPr>
        <p:spPr>
          <a:xfrm flipH="1">
            <a:off x="10064823" y="1487586"/>
            <a:ext cx="2908" cy="26665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9763942" y="1958465"/>
            <a:ext cx="306861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61"/>
          <p:cNvSpPr txBox="1"/>
          <p:nvPr/>
        </p:nvSpPr>
        <p:spPr>
          <a:xfrm>
            <a:off x="322577" y="5353654"/>
            <a:ext cx="1157405" cy="1202367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DATASET CATEGORIES: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Maternity data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800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 for case ascertainment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Blue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 for data quality validation and longitudinal analysis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Purple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Sprint audit data</a:t>
            </a:r>
          </a:p>
        </p:txBody>
      </p:sp>
      <p:sp>
        <p:nvSpPr>
          <p:cNvPr id="12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10056487" y="2053610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>
          <a:xfrm>
            <a:off x="8601058" y="1634899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>
          <a:xfrm flipH="1" flipV="1">
            <a:off x="8484065" y="124275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8482849" y="1762311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8476165" y="2174252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8476701" y="2630327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8476701" y="376170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8476268" y="4345816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440979" y="1696583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160" name="Straight Arrow Connector 159"/>
          <p:cNvCxnSpPr/>
          <p:nvPr/>
        </p:nvCxnSpPr>
        <p:spPr>
          <a:xfrm>
            <a:off x="4455089" y="2084436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161" name="Straight Arrow Connector 160"/>
          <p:cNvCxnSpPr/>
          <p:nvPr/>
        </p:nvCxnSpPr>
        <p:spPr>
          <a:xfrm>
            <a:off x="4440979" y="2563751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105" name="Text Box 15"/>
          <p:cNvSpPr txBox="1"/>
          <p:nvPr/>
        </p:nvSpPr>
        <p:spPr>
          <a:xfrm>
            <a:off x="344912" y="1882522"/>
            <a:ext cx="2672587" cy="39068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Maternity Services Data Set (MSDS) 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ea typeface="Calibri" panose="020F0502020204030204" pitchFamily="34" charset="0"/>
                <a:cs typeface="Times New Roman" panose="02020603050405020304" pitchFamily="18" charset="0"/>
              </a:rPr>
              <a:t>Controller: NHS Digital</a:t>
            </a:r>
          </a:p>
        </p:txBody>
      </p:sp>
      <p:sp>
        <p:nvSpPr>
          <p:cNvPr id="100" name="Text Box 13"/>
          <p:cNvSpPr txBox="1"/>
          <p:nvPr/>
        </p:nvSpPr>
        <p:spPr>
          <a:xfrm>
            <a:off x="10215180" y="4507716"/>
            <a:ext cx="1654243" cy="8459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</a:t>
            </a:r>
            <a:r>
              <a:rPr lang="en-GB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NMPA data</a:t>
            </a:r>
            <a:endParaRPr lang="en-GB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endParaRPr lang="en-GB" sz="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parties apply to HQIP for access via DARG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9285093" y="4991959"/>
            <a:ext cx="923479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sp>
        <p:nvSpPr>
          <p:cNvPr id="125" name="Freeform 124"/>
          <p:cNvSpPr/>
          <p:nvPr/>
        </p:nvSpPr>
        <p:spPr>
          <a:xfrm rot="5400000" flipV="1">
            <a:off x="8153237" y="3776585"/>
            <a:ext cx="2340626" cy="90125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2" name="Text Box 17"/>
          <p:cNvSpPr txBox="1"/>
          <p:nvPr/>
        </p:nvSpPr>
        <p:spPr>
          <a:xfrm>
            <a:off x="3263982" y="3368116"/>
            <a:ext cx="1204724" cy="18797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“Quarterly updates”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HES specification provided by the NMPA “HES APC Cohort”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A33ACEB-42D9-6E4E-8A7E-3C08296A8A35}"/>
              </a:ext>
            </a:extLst>
          </p:cNvPr>
          <p:cNvCxnSpPr>
            <a:cxnSpLocks/>
          </p:cNvCxnSpPr>
          <p:nvPr/>
        </p:nvCxnSpPr>
        <p:spPr>
          <a:xfrm>
            <a:off x="4497003" y="3901758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96" name="Text Box 17">
            <a:extLst>
              <a:ext uri="{FF2B5EF4-FFF2-40B4-BE49-F238E27FC236}">
                <a16:creationId xmlns:a16="http://schemas.microsoft.com/office/drawing/2014/main" id="{AD45F6AB-6D90-8E40-8031-245855F7CF85}"/>
              </a:ext>
            </a:extLst>
          </p:cNvPr>
          <p:cNvSpPr txBox="1"/>
          <p:nvPr/>
        </p:nvSpPr>
        <p:spPr>
          <a:xfrm>
            <a:off x="3253060" y="1153925"/>
            <a:ext cx="1208591" cy="18610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“Annual cohort”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PDS Birth Notification data for England </a:t>
            </a:r>
            <a:r>
              <a:rPr lang="en-GB" sz="1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specification provided by the NMPA “HES APC Cohort” </a:t>
            </a: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F815D9CF-5D10-3A48-B66D-A8A3A24BE616}"/>
              </a:ext>
            </a:extLst>
          </p:cNvPr>
          <p:cNvSpPr txBox="1"/>
          <p:nvPr/>
        </p:nvSpPr>
        <p:spPr>
          <a:xfrm>
            <a:off x="4844110" y="3667691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derive cohort from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C5A9AFE9-F423-FA4F-A39E-685C55A20798}"/>
              </a:ext>
            </a:extLst>
          </p:cNvPr>
          <p:cNvSpPr txBox="1"/>
          <p:nvPr/>
        </p:nvSpPr>
        <p:spPr>
          <a:xfrm>
            <a:off x="4854949" y="4229218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Civil 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1B5A36-ACD8-7144-B700-5849990FED3D}"/>
              </a:ext>
            </a:extLst>
          </p:cNvPr>
          <p:cNvCxnSpPr>
            <a:cxnSpLocks/>
          </p:cNvCxnSpPr>
          <p:nvPr/>
        </p:nvCxnSpPr>
        <p:spPr>
          <a:xfrm>
            <a:off x="4497003" y="4416816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56" name="Straight Arrow Connector 55"/>
          <p:cNvCxnSpPr/>
          <p:nvPr/>
        </p:nvCxnSpPr>
        <p:spPr>
          <a:xfrm>
            <a:off x="8601058" y="1882522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tailEnd type="arrow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714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Wales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151688" y="711416"/>
            <a:ext cx="2943225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72388" y="832066"/>
            <a:ext cx="25812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RedCentric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04263" y="1594066"/>
            <a:ext cx="985837" cy="1017588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project team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 pseudonymised data (NMPA ID only) for analysis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14638" y="446304"/>
            <a:ext cx="3906837" cy="1500187"/>
          </a:xfrm>
          <a:prstGeom prst="rect">
            <a:avLst/>
          </a:prstGeom>
          <a:solidFill>
            <a:srgbClr val="D7AEC2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16250" y="546316"/>
            <a:ext cx="21828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NHS Digital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962366"/>
            <a:ext cx="6721475" cy="1477963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016250" y="2105241"/>
            <a:ext cx="218281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NWIS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01963" y="2513229"/>
            <a:ext cx="3538537" cy="5175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NWIS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link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NCCHD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PEDW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(controller of linked data: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NWIS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01963" y="949541"/>
            <a:ext cx="3538537" cy="820738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NHS Digital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link Welsh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ONS register of live births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stillbirths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ONS mortality register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PDS birth notification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dataset,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NCCHD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PEDW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(controllers of linked data: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NHS Digital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&amp;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NWIS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80975" y="2389404"/>
            <a:ext cx="2476500" cy="80486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NWIS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separate patient identifiers 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(Mother’s &amp; baby’s NHS number, mother’s and baby’s date of birth,  baby’s gender, mother’s postcode)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from </a:t>
            </a:r>
            <a:r>
              <a:rPr kumimoji="0" lang="en-GB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pseudonymised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data in </a:t>
            </a:r>
            <a:r>
              <a:rPr kumimoji="0" lang="en-GB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NCCHD and PEDW data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79513" y="1382929"/>
            <a:ext cx="13366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Identifiers securely transferred via SFTP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764338" y="3065679"/>
            <a:ext cx="13366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Pseudonymised data securely transferred via SFTP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1763" y="543142"/>
            <a:ext cx="2320925" cy="6858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FLOW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Blue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Identifiable data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Green</a:t>
            </a: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Pseudonymised data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Red</a:t>
            </a: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Anonymised and aggregated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7" name="AutoShape 19"/>
          <p:cNvCxnSpPr>
            <a:cxnSpLocks noChangeShapeType="1"/>
          </p:cNvCxnSpPr>
          <p:nvPr/>
        </p:nvCxnSpPr>
        <p:spPr bwMode="auto">
          <a:xfrm flipV="1">
            <a:off x="1704976" y="1354354"/>
            <a:ext cx="1306512" cy="870744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68" name="AutoShape 20"/>
          <p:cNvCxnSpPr>
            <a:cxnSpLocks noChangeShapeType="1"/>
          </p:cNvCxnSpPr>
          <p:nvPr/>
        </p:nvCxnSpPr>
        <p:spPr bwMode="auto">
          <a:xfrm>
            <a:off x="2649538" y="2797391"/>
            <a:ext cx="381000" cy="12700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 flipV="1">
            <a:off x="7562850" y="2095716"/>
            <a:ext cx="1128713" cy="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 flipV="1">
            <a:off x="6540500" y="2102066"/>
            <a:ext cx="1022350" cy="68103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>
            <a:off x="6530975" y="1359116"/>
            <a:ext cx="1030288" cy="73183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81050" y="4456329"/>
          <a:ext cx="10515599" cy="2076457"/>
        </p:xfrm>
        <a:graphic>
          <a:graphicData uri="http://schemas.openxmlformats.org/drawingml/2006/table">
            <a:tbl>
              <a:tblPr/>
              <a:tblGrid>
                <a:gridCol w="5728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Dataset(s)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controller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extract received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for National Statistics (ONS) live birth, stillbirth and mortality registers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 &amp; Wales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ascertainment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Demographics Service (PDS) birth notification dataset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 &amp; Wales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Linkage, validation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Community Child Health Database (NCCHD)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NWIS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Indicators data set (MIds)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NWIS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Episode Database for Wales (PEDW)</a:t>
                      </a:r>
                      <a:endParaRPr lang="da-DK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NWIS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7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924" y="86497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Scotland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93113" y="465354"/>
            <a:ext cx="1725612" cy="2354262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465354"/>
            <a:ext cx="8393113" cy="183356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655" y="998754"/>
            <a:ext cx="2916238" cy="102711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managers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receive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NNRD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from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NDAU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 separate patient identifiers (Mother’s &amp; baby’s NHS number, mother’s and baby’s date of birth, baby’s gender, mother’s postcode) from </a:t>
            </a:r>
            <a:r>
              <a:rPr kumimoji="0" lang="en-GB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pseudonymised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data in NNRD data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63875" y="608229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RedCentric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72313" y="1198779"/>
            <a:ext cx="1284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Pseudonymised data made available to rest of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577263" y="617754"/>
            <a:ext cx="1365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RedCentric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729663" y="1624229"/>
            <a:ext cx="985837" cy="10175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project team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 pseudonymised data (NMPA ID only) for analysis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428288" y="579654"/>
            <a:ext cx="1685925" cy="56991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428288" y="1344829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428288" y="2106829"/>
            <a:ext cx="1685925" cy="747712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428288" y="3032341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38450" y="2551329"/>
            <a:ext cx="3908425" cy="1123950"/>
          </a:xfrm>
          <a:prstGeom prst="rect">
            <a:avLst/>
          </a:prstGeom>
          <a:solidFill>
            <a:srgbClr val="FFE699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40063" y="2694204"/>
            <a:ext cx="218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ISD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027363" y="2979954"/>
            <a:ext cx="3538537" cy="5175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ISD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link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NRS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SMR-02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SBR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SMR-01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NNRD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SMR-04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SICSAG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data (controller of linked data: 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ISD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38238" y="2694204"/>
            <a:ext cx="13366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Identifiers securely transferred via SFTP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31788" y="3241890"/>
            <a:ext cx="2032000" cy="7080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FLOW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Blue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Identifiable data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Green</a:t>
            </a: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Pseudonymised data</a:t>
            </a: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Red</a:t>
            </a:r>
            <a:r>
              <a:rPr kumimoji="0" lang="en-GB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Anonymised and aggregated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90" name="AutoShape 18"/>
          <p:cNvCxnSpPr>
            <a:cxnSpLocks noChangeShapeType="1"/>
          </p:cNvCxnSpPr>
          <p:nvPr/>
        </p:nvCxnSpPr>
        <p:spPr bwMode="auto">
          <a:xfrm>
            <a:off x="1220788" y="2035391"/>
            <a:ext cx="1617662" cy="106521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1" name="AutoShape 19"/>
          <p:cNvCxnSpPr>
            <a:cxnSpLocks noChangeShapeType="1"/>
          </p:cNvCxnSpPr>
          <p:nvPr/>
        </p:nvCxnSpPr>
        <p:spPr bwMode="auto">
          <a:xfrm flipV="1">
            <a:off x="7605713" y="2125879"/>
            <a:ext cx="1173162" cy="7937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2" name="AutoShape 20"/>
          <p:cNvCxnSpPr>
            <a:cxnSpLocks noChangeShapeType="1"/>
          </p:cNvCxnSpPr>
          <p:nvPr/>
        </p:nvCxnSpPr>
        <p:spPr bwMode="auto">
          <a:xfrm flipV="1">
            <a:off x="6753225" y="2124291"/>
            <a:ext cx="866775" cy="9906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>
            <a:off x="6567488" y="1528979"/>
            <a:ext cx="1073150" cy="60325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4" name="AutoShape 22"/>
          <p:cNvCxnSpPr>
            <a:cxnSpLocks noChangeShapeType="1"/>
            <a:stCxn id="5" idx="3"/>
          </p:cNvCxnSpPr>
          <p:nvPr/>
        </p:nvCxnSpPr>
        <p:spPr bwMode="auto">
          <a:xfrm>
            <a:off x="2959893" y="1512310"/>
            <a:ext cx="3741738" cy="19844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 flipV="1">
            <a:off x="9717088" y="933666"/>
            <a:ext cx="696912" cy="120015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6" name="AutoShape 24"/>
          <p:cNvCxnSpPr>
            <a:cxnSpLocks noChangeShapeType="1"/>
          </p:cNvCxnSpPr>
          <p:nvPr/>
        </p:nvCxnSpPr>
        <p:spPr bwMode="auto">
          <a:xfrm flipV="1">
            <a:off x="9717088" y="1630579"/>
            <a:ext cx="703262" cy="493712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>
            <a:off x="9715500" y="2124291"/>
            <a:ext cx="736600" cy="3683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98" name="AutoShape 26"/>
          <p:cNvCxnSpPr>
            <a:cxnSpLocks noChangeShapeType="1"/>
          </p:cNvCxnSpPr>
          <p:nvPr/>
        </p:nvCxnSpPr>
        <p:spPr bwMode="auto">
          <a:xfrm>
            <a:off x="9720263" y="2116354"/>
            <a:ext cx="703262" cy="1298575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7070725" y="2802154"/>
            <a:ext cx="133826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Pseudonymised data securely transferred via SFTP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828675" y="4029289"/>
          <a:ext cx="10515601" cy="2736735"/>
        </p:xfrm>
        <a:graphic>
          <a:graphicData uri="http://schemas.openxmlformats.org/drawingml/2006/table">
            <a:tbl>
              <a:tblPr/>
              <a:tblGrid>
                <a:gridCol w="5535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10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Dataset(s)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controller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extract received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Records for Scotland (NRS) birth register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ascertainment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Record-02 (SMR-02)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Birth Record (SBR)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2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Record-01 (SMR-01)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Intensive Care Society Audit Group (SICSAG)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SICSAG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intensive care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Record-04 (SMR-04)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Perinatal mental health data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Neonatal Research Database (NNRD)</a:t>
                      </a: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England, Scotland and Wales</a:t>
                      </a: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NDAU</a:t>
                      </a: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Identifiable</a:t>
                      </a: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Neonatal care data</a:t>
                      </a: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" name="Control 28"/>
          <p:cNvSpPr>
            <a:spLocks noChangeArrowheads="1" noChangeShapeType="1"/>
          </p:cNvSpPr>
          <p:nvPr/>
        </p:nvSpPr>
        <p:spPr bwMode="auto">
          <a:xfrm>
            <a:off x="2049463" y="5665151"/>
            <a:ext cx="11906250" cy="3070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9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1196</Words>
  <Application>Microsoft Office PowerPoint</Application>
  <PresentationFormat>Widescreen</PresentationFormat>
  <Paragraphs>222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Carroll</dc:creator>
  <cp:lastModifiedBy>George Dunn</cp:lastModifiedBy>
  <cp:revision>9</cp:revision>
  <dcterms:created xsi:type="dcterms:W3CDTF">2020-03-18T12:29:35Z</dcterms:created>
  <dcterms:modified xsi:type="dcterms:W3CDTF">2021-03-25T16:50:55Z</dcterms:modified>
</cp:coreProperties>
</file>